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8"/>
  </p:notesMasterIdLst>
  <p:sldIdLst>
    <p:sldId id="288" r:id="rId2"/>
    <p:sldId id="568" r:id="rId3"/>
    <p:sldId id="367" r:id="rId4"/>
    <p:sldId id="561" r:id="rId5"/>
    <p:sldId id="563" r:id="rId6"/>
    <p:sldId id="564" r:id="rId7"/>
    <p:sldId id="556" r:id="rId8"/>
    <p:sldId id="565" r:id="rId9"/>
    <p:sldId id="566" r:id="rId10"/>
    <p:sldId id="567" r:id="rId11"/>
    <p:sldId id="492" r:id="rId12"/>
    <p:sldId id="488" r:id="rId13"/>
    <p:sldId id="557" r:id="rId14"/>
    <p:sldId id="559" r:id="rId15"/>
    <p:sldId id="562" r:id="rId16"/>
    <p:sldId id="491" r:id="rId17"/>
  </p:sldIdLst>
  <p:sldSz cx="9144000" cy="6858000" type="screen4x3"/>
  <p:notesSz cx="6858000" cy="91440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CCFF"/>
    <a:srgbClr val="B2B2B2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356" autoAdjust="0"/>
  </p:normalViewPr>
  <p:slideViewPr>
    <p:cSldViewPr>
      <p:cViewPr>
        <p:scale>
          <a:sx n="70" d="100"/>
          <a:sy n="70" d="100"/>
        </p:scale>
        <p:origin x="-516" y="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71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FCFA4D-B8D9-407F-A186-9F56C033F874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1E0C6E-7093-4EC2-BBCE-BDE025A1D32C}" type="slidenum">
              <a:rPr lang="en-AU"/>
              <a:pPr/>
              <a:t>1</a:t>
            </a:fld>
            <a:endParaRPr lang="en-AU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52800" y="152400"/>
            <a:ext cx="6096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1371600"/>
            <a:ext cx="4724400" cy="1752600"/>
          </a:xfrm>
        </p:spPr>
        <p:txBody>
          <a:bodyPr/>
          <a:lstStyle>
            <a:lvl1pPr marL="0" indent="0" algn="ctr">
              <a:buFont typeface="Times" pitchFamily="18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5257047-A4E8-43AF-A785-77BDEC6345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7E3494-060E-408E-92A0-7D4391DAF0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DC4A7-B56C-4502-99C7-3EDD853A7A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664372-52BA-4426-B946-BF275BD509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9DD3F5-E2E9-43EB-A843-9E0C8A115D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EB5C84-264A-45A6-A2B1-290A5FFD19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001CE-9315-4F2C-B4D6-48BABA3CB8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8002F-A6CC-4B4E-B66C-063781CFEA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0E4C67-50E4-43C2-805D-179491B744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B45A0-8A6F-4430-8F7D-5CF8271AC0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6E5AF-E30C-4003-B131-2D55A09E61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529395B-5DF7-4061-9A04-2E96B4E459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rgbClr val="80808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rgbClr val="80808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  <a:ea typeface="+mn-ea"/>
              </a:defRPr>
            </a:lvl1pPr>
          </a:lstStyle>
          <a:p>
            <a:fld id="{5C66987A-664F-4B78-8417-2C170DFAE71B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Times" pitchFamily="18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Times" pitchFamily="18" charset="0"/>
        <a:buChar char="•"/>
        <a:defRPr sz="2800">
          <a:solidFill>
            <a:schemeClr val="folHlink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Times" pitchFamily="18" charset="0"/>
        <a:buChar char="•"/>
        <a:defRPr sz="2400">
          <a:solidFill>
            <a:schemeClr val="folHlink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Times" pitchFamily="18" charset="0"/>
        <a:buChar char="•"/>
        <a:defRPr sz="2000">
          <a:solidFill>
            <a:schemeClr val="folHlink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Times" pitchFamily="18" charset="0"/>
        <a:buChar char="•"/>
        <a:defRPr sz="2000">
          <a:solidFill>
            <a:schemeClr val="folHlink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Times" pitchFamily="18" charset="0"/>
        <a:buChar char="•"/>
        <a:defRPr sz="2000">
          <a:solidFill>
            <a:schemeClr val="folHlink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Times" pitchFamily="18" charset="0"/>
        <a:buChar char="•"/>
        <a:defRPr sz="2000">
          <a:solidFill>
            <a:schemeClr val="folHlink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Times" pitchFamily="18" charset="0"/>
        <a:buChar char="•"/>
        <a:defRPr sz="2000">
          <a:solidFill>
            <a:schemeClr val="folHlink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Times" pitchFamily="18" charset="0"/>
        <a:buChar char="•"/>
        <a:defRPr sz="2000">
          <a:solidFill>
            <a:schemeClr val="folHlink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6954" y="727038"/>
            <a:ext cx="8690094" cy="1262100"/>
          </a:xfrm>
        </p:spPr>
        <p:txBody>
          <a:bodyPr/>
          <a:lstStyle/>
          <a:p>
            <a:r>
              <a:rPr lang="en-AU" sz="2800" b="1" dirty="0" smtClean="0"/>
              <a:t>Management of the Great Barrier Reef: A success?</a:t>
            </a:r>
            <a:r>
              <a:rPr lang="en-AU" sz="2800" dirty="0" smtClean="0"/>
              <a:t/>
            </a:r>
            <a:br>
              <a:rPr lang="en-AU" sz="2800" dirty="0" smtClean="0"/>
            </a:br>
            <a:endParaRPr lang="en-AU" sz="2800" dirty="0"/>
          </a:p>
        </p:txBody>
      </p:sp>
      <p:grpSp>
        <p:nvGrpSpPr>
          <p:cNvPr id="71684" name="Group 4"/>
          <p:cNvGrpSpPr>
            <a:grpSpLocks/>
          </p:cNvGrpSpPr>
          <p:nvPr/>
        </p:nvGrpSpPr>
        <p:grpSpPr bwMode="auto">
          <a:xfrm>
            <a:off x="0" y="6443663"/>
            <a:ext cx="9174163" cy="414337"/>
            <a:chOff x="0" y="4059"/>
            <a:chExt cx="5779" cy="261"/>
          </a:xfrm>
        </p:grpSpPr>
        <p:sp>
          <p:nvSpPr>
            <p:cNvPr id="71685" name="AutoShape 5"/>
            <p:cNvSpPr>
              <a:spLocks noChangeArrowheads="1"/>
            </p:cNvSpPr>
            <p:nvPr/>
          </p:nvSpPr>
          <p:spPr bwMode="auto">
            <a:xfrm>
              <a:off x="5075" y="4200"/>
              <a:ext cx="186" cy="7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71686" name="AutoShape 6"/>
            <p:cNvSpPr>
              <a:spLocks noChangeArrowheads="1"/>
            </p:cNvSpPr>
            <p:nvPr/>
          </p:nvSpPr>
          <p:spPr bwMode="auto">
            <a:xfrm>
              <a:off x="5291" y="4220"/>
              <a:ext cx="186" cy="5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71687" name="AutoShape 7"/>
            <p:cNvSpPr>
              <a:spLocks noChangeArrowheads="1"/>
            </p:cNvSpPr>
            <p:nvPr/>
          </p:nvSpPr>
          <p:spPr bwMode="auto">
            <a:xfrm>
              <a:off x="5496" y="4252"/>
              <a:ext cx="186" cy="4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71688" name="Freeform 8"/>
            <p:cNvSpPr>
              <a:spLocks/>
            </p:cNvSpPr>
            <p:nvPr/>
          </p:nvSpPr>
          <p:spPr bwMode="auto">
            <a:xfrm>
              <a:off x="3243" y="4110"/>
              <a:ext cx="1489" cy="1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88" y="162"/>
                </a:cxn>
                <a:cxn ang="0">
                  <a:pos x="1464" y="198"/>
                </a:cxn>
              </a:cxnLst>
              <a:rect l="0" t="0" r="r" b="b"/>
              <a:pathLst>
                <a:path w="1464" h="198">
                  <a:moveTo>
                    <a:pt x="0" y="0"/>
                  </a:moveTo>
                  <a:cubicBezTo>
                    <a:pt x="22" y="64"/>
                    <a:pt x="44" y="129"/>
                    <a:pt x="288" y="162"/>
                  </a:cubicBezTo>
                  <a:cubicBezTo>
                    <a:pt x="532" y="195"/>
                    <a:pt x="1268" y="192"/>
                    <a:pt x="1464" y="198"/>
                  </a:cubicBezTo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AU"/>
            </a:p>
          </p:txBody>
        </p:sp>
        <p:sp>
          <p:nvSpPr>
            <p:cNvPr id="71689" name="Line 9"/>
            <p:cNvSpPr>
              <a:spLocks noChangeShapeType="1"/>
            </p:cNvSpPr>
            <p:nvPr/>
          </p:nvSpPr>
          <p:spPr bwMode="auto">
            <a:xfrm>
              <a:off x="4676" y="4290"/>
              <a:ext cx="1103" cy="2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AU"/>
            </a:p>
          </p:txBody>
        </p:sp>
        <p:pic>
          <p:nvPicPr>
            <p:cNvPr id="71690" name="Picture 10" descr="crcreef logo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12000"/>
            </a:blip>
            <a:srcRect/>
            <a:stretch>
              <a:fillRect/>
            </a:stretch>
          </p:blipFill>
          <p:spPr bwMode="auto">
            <a:xfrm>
              <a:off x="223" y="4131"/>
              <a:ext cx="389" cy="189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rgbClr val="CCECFF"/>
              </a:solidFill>
              <a:miter lim="800000"/>
              <a:headEnd/>
              <a:tailEnd/>
            </a:ln>
          </p:spPr>
        </p:pic>
        <p:pic>
          <p:nvPicPr>
            <p:cNvPr id="71691" name="Picture 11" descr="R'fB&amp;W1"/>
            <p:cNvPicPr>
              <a:picLocks noChangeAspect="1" noChangeArrowheads="1"/>
            </p:cNvPicPr>
            <p:nvPr/>
          </p:nvPicPr>
          <p:blipFill>
            <a:blip r:embed="rId4" cstate="print">
              <a:lum bright="-12000" contrast="12000"/>
            </a:blip>
            <a:srcRect/>
            <a:stretch>
              <a:fillRect/>
            </a:stretch>
          </p:blipFill>
          <p:spPr bwMode="auto">
            <a:xfrm>
              <a:off x="0" y="4122"/>
              <a:ext cx="215" cy="198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rgbClr val="CCECFF"/>
              </a:solidFill>
              <a:miter lim="800000"/>
              <a:headEnd/>
              <a:tailEnd/>
            </a:ln>
            <a:effectLst/>
          </p:spPr>
        </p:pic>
        <p:sp>
          <p:nvSpPr>
            <p:cNvPr id="71692" name="Line 12"/>
            <p:cNvSpPr>
              <a:spLocks noChangeShapeType="1"/>
            </p:cNvSpPr>
            <p:nvPr/>
          </p:nvSpPr>
          <p:spPr bwMode="auto">
            <a:xfrm>
              <a:off x="0" y="4116"/>
              <a:ext cx="1859" cy="4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AU"/>
            </a:p>
          </p:txBody>
        </p:sp>
        <p:sp>
          <p:nvSpPr>
            <p:cNvPr id="71693" name="Text Box 13"/>
            <p:cNvSpPr txBox="1">
              <a:spLocks noChangeArrowheads="1"/>
            </p:cNvSpPr>
            <p:nvPr/>
          </p:nvSpPr>
          <p:spPr bwMode="auto">
            <a:xfrm>
              <a:off x="1831" y="4059"/>
              <a:ext cx="1134" cy="1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i="1">
                  <a:solidFill>
                    <a:srgbClr val="FFFFFF"/>
                  </a:solidFill>
                </a:rPr>
                <a:t>  catchment to reef</a:t>
              </a:r>
              <a:endParaRPr lang="en-US" sz="1000" i="1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1694" name="Line 14"/>
            <p:cNvSpPr>
              <a:spLocks noChangeShapeType="1"/>
            </p:cNvSpPr>
            <p:nvPr/>
          </p:nvSpPr>
          <p:spPr bwMode="auto">
            <a:xfrm flipV="1">
              <a:off x="2625" y="4110"/>
              <a:ext cx="618" cy="6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71695" name="Rectangle 15"/>
          <p:cNvSpPr>
            <a:spLocks noChangeArrowheads="1"/>
          </p:cNvSpPr>
          <p:nvPr/>
        </p:nvSpPr>
        <p:spPr bwMode="auto">
          <a:xfrm>
            <a:off x="358775" y="5157788"/>
            <a:ext cx="9694863" cy="89255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en-US" sz="1600" i="1" dirty="0">
              <a:solidFill>
                <a:schemeClr val="hlink"/>
              </a:solidFill>
            </a:endParaRPr>
          </a:p>
          <a:p>
            <a:pPr eaLnBrk="1" hangingPunct="1"/>
            <a:endParaRPr lang="en-US" sz="1600" i="1" dirty="0">
              <a:solidFill>
                <a:schemeClr val="hlink"/>
              </a:solidFill>
            </a:endParaRPr>
          </a:p>
          <a:p>
            <a:pPr algn="r" eaLnBrk="1" hangingPunct="1"/>
            <a:endParaRPr lang="en-AU" sz="2000" i="1" dirty="0">
              <a:solidFill>
                <a:schemeClr val="bg1"/>
              </a:solidFill>
            </a:endParaRPr>
          </a:p>
        </p:txBody>
      </p:sp>
      <p:sp>
        <p:nvSpPr>
          <p:cNvPr id="71697" name="Text Box 17"/>
          <p:cNvSpPr txBox="1">
            <a:spLocks noChangeArrowheads="1"/>
          </p:cNvSpPr>
          <p:nvPr/>
        </p:nvSpPr>
        <p:spPr bwMode="auto">
          <a:xfrm>
            <a:off x="266700" y="2547938"/>
            <a:ext cx="1604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698" name="Text Box 18"/>
          <p:cNvSpPr txBox="1">
            <a:spLocks noChangeArrowheads="1"/>
          </p:cNvSpPr>
          <p:nvPr/>
        </p:nvSpPr>
        <p:spPr bwMode="auto">
          <a:xfrm rot="16200000">
            <a:off x="-580231" y="1092994"/>
            <a:ext cx="14049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>
                <a:solidFill>
                  <a:schemeClr val="bg1"/>
                </a:solidFill>
              </a:rPr>
              <a:t>R. Kelley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324643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Jon Brodie</a:t>
            </a:r>
            <a:endParaRPr lang="en-AU" sz="1800" b="1" dirty="0" smtClean="0">
              <a:solidFill>
                <a:schemeClr val="tx1"/>
              </a:solidFill>
            </a:endParaRPr>
          </a:p>
          <a:p>
            <a:r>
              <a:rPr lang="en-US" sz="1800" b="1" baseline="30000" dirty="0" smtClean="0">
                <a:solidFill>
                  <a:schemeClr val="tx1"/>
                </a:solidFill>
              </a:rPr>
              <a:t> </a:t>
            </a:r>
            <a:endParaRPr lang="en-AU" sz="1800" b="1" dirty="0" smtClean="0">
              <a:solidFill>
                <a:schemeClr val="tx1"/>
              </a:solidFill>
            </a:endParaRPr>
          </a:p>
          <a:p>
            <a:r>
              <a:rPr lang="en-US" sz="1800" b="1" dirty="0" smtClean="0">
                <a:solidFill>
                  <a:schemeClr val="tx1"/>
                </a:solidFill>
              </a:rPr>
              <a:t>Catchment to Reef Research Group, </a:t>
            </a:r>
            <a:r>
              <a:rPr lang="en-US" sz="1800" b="1" dirty="0" err="1" smtClean="0"/>
              <a:t>TropWATER</a:t>
            </a:r>
            <a:r>
              <a:rPr lang="en-US" sz="1800" b="1" dirty="0" smtClean="0">
                <a:solidFill>
                  <a:schemeClr val="tx1"/>
                </a:solidFill>
              </a:rPr>
              <a:t>, James Cook University, Townsville, Australia.</a:t>
            </a:r>
          </a:p>
          <a:p>
            <a:endParaRPr lang="en-US" sz="1800" b="1" dirty="0" smtClean="0"/>
          </a:p>
          <a:p>
            <a:r>
              <a:rPr lang="en-AU" sz="1800" b="1" dirty="0" smtClean="0">
                <a:solidFill>
                  <a:srgbClr val="FFFF00"/>
                </a:solidFill>
              </a:rPr>
              <a:t>Brodie, J. and Waterhouse, J. 2012. </a:t>
            </a:r>
            <a:r>
              <a:rPr lang="en-AU" sz="1800" dirty="0" smtClean="0">
                <a:solidFill>
                  <a:srgbClr val="FFFF00"/>
                </a:solidFill>
              </a:rPr>
              <a:t>A critical review of the environmental management of the ‘not so Great’ Barrier Reef. Estuarine, Coastal and Shelf Science 104-105, 1-22.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endParaRPr lang="en-AU" sz="1800" b="1" dirty="0">
              <a:solidFill>
                <a:srgbClr val="FFFF00"/>
              </a:solidFill>
            </a:endParaRPr>
          </a:p>
        </p:txBody>
      </p:sp>
      <p:pic>
        <p:nvPicPr>
          <p:cNvPr id="19" name="Picture 18" descr="TropWATER Logo 2a (col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919300"/>
            <a:ext cx="1541421" cy="93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Answer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AU" dirty="0" smtClean="0"/>
              <a:t>NO</a:t>
            </a:r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92263"/>
            <a:ext cx="3994150" cy="3060700"/>
          </a:xfrm>
        </p:spPr>
        <p:txBody>
          <a:bodyPr/>
          <a:lstStyle/>
          <a:p>
            <a:r>
              <a:rPr lang="en-AU" sz="4000" dirty="0"/>
              <a:t>Great Barrier </a:t>
            </a:r>
            <a:r>
              <a:rPr lang="en-AU" sz="4000" dirty="0" smtClean="0"/>
              <a:t>Reef WHA, Marine Park </a:t>
            </a:r>
            <a:r>
              <a:rPr lang="en-AU" sz="4000" dirty="0"/>
              <a:t>and</a:t>
            </a:r>
            <a:br>
              <a:rPr lang="en-AU" sz="4000" dirty="0"/>
            </a:br>
            <a:r>
              <a:rPr lang="en-AU" sz="4000" dirty="0"/>
              <a:t> </a:t>
            </a:r>
            <a:r>
              <a:rPr lang="en-AU" sz="4000" dirty="0" smtClean="0"/>
              <a:t> </a:t>
            </a:r>
            <a:r>
              <a:rPr lang="en-AU" sz="4000" dirty="0"/>
              <a:t>Catchment Area</a:t>
            </a:r>
          </a:p>
        </p:txBody>
      </p:sp>
      <p:pic>
        <p:nvPicPr>
          <p:cNvPr id="176132" name="Picture 4" descr="gbr_landu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3383" y="0"/>
            <a:ext cx="470693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Status of the GBR</a:t>
            </a:r>
            <a:br>
              <a:rPr lang="en-AU" dirty="0" smtClean="0"/>
            </a:br>
            <a:r>
              <a:rPr lang="en-AU" sz="2000" dirty="0" smtClean="0">
                <a:solidFill>
                  <a:srgbClr val="FFFF00"/>
                </a:solidFill>
              </a:rPr>
              <a:t>(from Brodie and Waterhouse 2012)</a:t>
            </a:r>
            <a:endParaRPr lang="en-AU" sz="2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 smtClean="0"/>
              <a:t>Coral cover from about 40% fifty years ago to </a:t>
            </a:r>
            <a:r>
              <a:rPr lang="en-AU" sz="2000" dirty="0" smtClean="0"/>
              <a:t>less than 20</a:t>
            </a:r>
            <a:r>
              <a:rPr lang="en-AU" sz="2000" dirty="0" smtClean="0"/>
              <a:t>% </a:t>
            </a:r>
            <a:r>
              <a:rPr lang="en-AU" sz="2000" dirty="0" smtClean="0"/>
              <a:t>currently and predicted to decline further (Hughes et al. 2011; </a:t>
            </a:r>
            <a:r>
              <a:rPr lang="en-AU" sz="2000" dirty="0" err="1" smtClean="0"/>
              <a:t>De’ath</a:t>
            </a:r>
            <a:r>
              <a:rPr lang="en-AU" sz="2000" dirty="0" smtClean="0"/>
              <a:t> et al. in review)</a:t>
            </a:r>
          </a:p>
          <a:p>
            <a:r>
              <a:rPr lang="en-AU" sz="2000" dirty="0" smtClean="0"/>
              <a:t>Dugong populations continue to decline</a:t>
            </a:r>
          </a:p>
          <a:p>
            <a:r>
              <a:rPr lang="en-AU" sz="2000" dirty="0" smtClean="0"/>
              <a:t>Seagrass in trouble especially associated with both chronic stress and extreme events (Devlin et al. 2012).</a:t>
            </a:r>
          </a:p>
          <a:p>
            <a:r>
              <a:rPr lang="en-AU" sz="2000" dirty="0" smtClean="0"/>
              <a:t>Shark populations declining (Robins et al. 2006)</a:t>
            </a:r>
          </a:p>
          <a:p>
            <a:r>
              <a:rPr lang="en-AU" sz="2000" dirty="0" smtClean="0"/>
              <a:t>Crown of thorns starfish outbreaks started again for the 4</a:t>
            </a:r>
            <a:r>
              <a:rPr lang="en-AU" sz="2000" baseline="30000" dirty="0" smtClean="0"/>
              <a:t>th</a:t>
            </a:r>
            <a:r>
              <a:rPr lang="en-AU" sz="2000" dirty="0" smtClean="0"/>
              <a:t> ‘wave’ (Fabricius et al. in prep.)</a:t>
            </a:r>
          </a:p>
          <a:p>
            <a:r>
              <a:rPr lang="en-AU" sz="2000" dirty="0" smtClean="0"/>
              <a:t>Increasing incidence of coral diseases</a:t>
            </a:r>
          </a:p>
          <a:p>
            <a:r>
              <a:rPr lang="en-AU" sz="2000" dirty="0" smtClean="0"/>
              <a:t>Increasing water temperatures </a:t>
            </a:r>
          </a:p>
          <a:p>
            <a:r>
              <a:rPr lang="en-AU" sz="2000" dirty="0" smtClean="0"/>
              <a:t>Declining calcification (e.g. Cooper et al. )</a:t>
            </a:r>
          </a:p>
          <a:p>
            <a:endParaRPr lang="en-A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311246"/>
          </a:xfrm>
        </p:spPr>
        <p:txBody>
          <a:bodyPr/>
          <a:lstStyle/>
          <a:p>
            <a:r>
              <a:rPr lang="en-AU" dirty="0" smtClean="0"/>
              <a:t>Coral cover decline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1" y="873090"/>
            <a:ext cx="1723986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2"/>
                </a:solidFill>
              </a:rPr>
              <a:t>Coral cover in ~1960 = 40 – 55% </a:t>
            </a:r>
            <a:r>
              <a:rPr lang="en-AU" sz="1200" dirty="0" smtClean="0">
                <a:solidFill>
                  <a:schemeClr val="bg2"/>
                </a:solidFill>
              </a:rPr>
              <a:t>(Bruno and Selig 2007; Bellwood et al. 2004; Hughes et al. 2011)</a:t>
            </a:r>
            <a:endParaRPr lang="en-AU" sz="1200" dirty="0">
              <a:solidFill>
                <a:schemeClr val="bg2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1723986" y="1749402"/>
            <a:ext cx="912825" cy="876312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2673324" y="1530324"/>
            <a:ext cx="1643085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2"/>
                </a:solidFill>
              </a:rPr>
              <a:t>Coral cover in 1986 = 28% </a:t>
            </a:r>
            <a:r>
              <a:rPr lang="en-AU" sz="1200" dirty="0" smtClean="0">
                <a:solidFill>
                  <a:schemeClr val="bg2"/>
                </a:solidFill>
              </a:rPr>
              <a:t>(Sweatman et al. 2011)</a:t>
            </a:r>
            <a:endParaRPr lang="en-AU" sz="1200" dirty="0">
              <a:solidFill>
                <a:schemeClr val="bg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16200000" flipH="1">
            <a:off x="4261640" y="2497919"/>
            <a:ext cx="1022364" cy="912825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5229234" y="2625714"/>
            <a:ext cx="1424007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2"/>
                </a:solidFill>
              </a:rPr>
              <a:t>Coral cover in 2004 = 22% </a:t>
            </a:r>
            <a:r>
              <a:rPr lang="en-AU" sz="1200" dirty="0" smtClean="0">
                <a:solidFill>
                  <a:schemeClr val="bg2"/>
                </a:solidFill>
              </a:rPr>
              <a:t>(Sweatman et al. 2011)</a:t>
            </a:r>
            <a:endParaRPr lang="en-AU" sz="1200" dirty="0">
              <a:solidFill>
                <a:schemeClr val="bg2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6561959" y="3520283"/>
            <a:ext cx="949338" cy="766773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7456527" y="3355974"/>
            <a:ext cx="1687473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2"/>
                </a:solidFill>
              </a:rPr>
              <a:t>Coral cover in 2012 = </a:t>
            </a:r>
            <a:r>
              <a:rPr lang="en-AU" dirty="0" smtClean="0">
                <a:solidFill>
                  <a:schemeClr val="bg2"/>
                </a:solidFill>
              </a:rPr>
              <a:t>&lt;20</a:t>
            </a:r>
            <a:r>
              <a:rPr lang="en-AU" dirty="0" smtClean="0">
                <a:solidFill>
                  <a:schemeClr val="bg2"/>
                </a:solidFill>
              </a:rPr>
              <a:t>% </a:t>
            </a:r>
            <a:r>
              <a:rPr lang="en-AU" sz="1200" dirty="0" smtClean="0">
                <a:solidFill>
                  <a:schemeClr val="bg2"/>
                </a:solidFill>
              </a:rPr>
              <a:t>(De’ath et al. in review)</a:t>
            </a:r>
            <a:endParaRPr lang="en-AU" sz="1200" dirty="0">
              <a:solidFill>
                <a:schemeClr val="bg2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rot="10800000" flipV="1">
            <a:off x="6251600" y="5181623"/>
            <a:ext cx="1752623" cy="547695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4572000" y="5145111"/>
            <a:ext cx="1570059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2"/>
                </a:solidFill>
              </a:rPr>
              <a:t>Coral cover in 2020?</a:t>
            </a:r>
            <a:endParaRPr lang="en-AU" dirty="0">
              <a:solidFill>
                <a:schemeClr val="bg2"/>
              </a:solidFill>
            </a:endParaRPr>
          </a:p>
        </p:txBody>
      </p:sp>
      <p:pic>
        <p:nvPicPr>
          <p:cNvPr id="19" name="Picture 4" descr="G:\Old computer\GBR ACRS book\MacDonalds_PCB_IMG_0058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32286"/>
            <a:ext cx="1935189" cy="1451392"/>
          </a:xfrm>
          <a:prstGeom prst="rect">
            <a:avLst/>
          </a:prstGeom>
          <a:noFill/>
        </p:spPr>
      </p:pic>
      <p:pic>
        <p:nvPicPr>
          <p:cNvPr id="20" name="Picture 5" descr="G:\Old computer\GBR ACRS book\Russell_Front059_degraded_Oct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20" y="4232286"/>
            <a:ext cx="1898676" cy="1424007"/>
          </a:xfrm>
          <a:prstGeom prst="rect">
            <a:avLst/>
          </a:prstGeom>
          <a:noFill/>
        </p:spPr>
      </p:pic>
      <p:cxnSp>
        <p:nvCxnSpPr>
          <p:cNvPr id="22" name="Straight Arrow Connector 21"/>
          <p:cNvCxnSpPr/>
          <p:nvPr/>
        </p:nvCxnSpPr>
        <p:spPr bwMode="auto">
          <a:xfrm>
            <a:off x="1395369" y="4962546"/>
            <a:ext cx="1679598" cy="158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8882"/>
            <a:ext cx="7772400" cy="1463718"/>
          </a:xfrm>
        </p:spPr>
        <p:txBody>
          <a:bodyPr/>
          <a:lstStyle/>
          <a:p>
            <a:r>
              <a:rPr lang="en-AU" dirty="0" smtClean="0"/>
              <a:t>Seagrass and dugong (and turtle?) decline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9033" y="2516175"/>
            <a:ext cx="25146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6811" y="2625714"/>
            <a:ext cx="25908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953" y="2260584"/>
            <a:ext cx="152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012" y="0"/>
            <a:ext cx="6661188" cy="1238220"/>
          </a:xfrm>
        </p:spPr>
        <p:txBody>
          <a:bodyPr/>
          <a:lstStyle/>
          <a:p>
            <a:r>
              <a:rPr lang="en-AU" sz="2800" dirty="0" smtClean="0"/>
              <a:t>Crown of thorns starfish again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927" y="1274733"/>
            <a:ext cx="5878593" cy="4821267"/>
          </a:xfrm>
        </p:spPr>
        <p:txBody>
          <a:bodyPr/>
          <a:lstStyle/>
          <a:p>
            <a:r>
              <a:rPr lang="en-AU" sz="2000" dirty="0" smtClean="0"/>
              <a:t>Three waves of outbreaks 1962 – 1975; 1978 – 1990; 1993 – 2005</a:t>
            </a:r>
          </a:p>
          <a:p>
            <a:r>
              <a:rPr lang="en-AU" sz="2000" dirty="0" smtClean="0"/>
              <a:t>Now well understood to be linked to increased nutrient discharge from the land (Brodie et al. 2005; Fabricius et al. 2010)</a:t>
            </a:r>
          </a:p>
          <a:p>
            <a:r>
              <a:rPr lang="en-AU" sz="2000" dirty="0" smtClean="0"/>
              <a:t>Removal of fish predators may also be linked. No-take zones have less COTs. (Sweatman et al 2009)</a:t>
            </a:r>
          </a:p>
          <a:p>
            <a:r>
              <a:rPr lang="en-AU" sz="2000" dirty="0" smtClean="0"/>
              <a:t>Largest cause of coral mortality on the GBR (Osborn et al. 2011; Hughes et al. 2011)</a:t>
            </a:r>
          </a:p>
          <a:p>
            <a:r>
              <a:rPr lang="en-AU" sz="2000" dirty="0" smtClean="0"/>
              <a:t>Fourth wave of outbreaks now likely to be starting off Cairns region (where all the other waves began) (Fabricius et al. in prep.)</a:t>
            </a:r>
          </a:p>
          <a:p>
            <a:r>
              <a:rPr lang="en-AU" sz="2000" dirty="0" smtClean="0"/>
              <a:t>We can now expect high coral mortality from COTS in the central GBR over the next 10 years.</a:t>
            </a:r>
            <a:endParaRPr lang="en-A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9177" y="4159260"/>
            <a:ext cx="3374823" cy="249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Barron plume 2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625" y="1128681"/>
            <a:ext cx="2819376" cy="2819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5856"/>
            <a:ext cx="7772400" cy="1204929"/>
          </a:xfrm>
        </p:spPr>
        <p:txBody>
          <a:bodyPr/>
          <a:lstStyle/>
          <a:p>
            <a:r>
              <a:rPr lang="en-AU" dirty="0" smtClean="0"/>
              <a:t>What are the proven issues?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Fishing</a:t>
            </a:r>
          </a:p>
          <a:p>
            <a:pPr>
              <a:buNone/>
            </a:pPr>
            <a:endParaRPr lang="en-AU" sz="1200" dirty="0" smtClean="0"/>
          </a:p>
          <a:p>
            <a:pPr>
              <a:buNone/>
            </a:pPr>
            <a:r>
              <a:rPr lang="en-AU" sz="1200" dirty="0" smtClean="0"/>
              <a:t>http://marksecology.blogspot.com/2011/04/big-fish-review-part-2.html</a:t>
            </a:r>
          </a:p>
          <a:p>
            <a:endParaRPr lang="en-AU" dirty="0" smtClean="0"/>
          </a:p>
          <a:p>
            <a:r>
              <a:rPr lang="en-AU" dirty="0" smtClean="0"/>
              <a:t>Terrestrial pollutant runoff</a:t>
            </a:r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Climate change</a:t>
            </a:r>
            <a:endParaRPr lang="en-A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9837" y="1311246"/>
            <a:ext cx="1998616" cy="1497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85" y="1530324"/>
            <a:ext cx="185737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6468" y="4560903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215085" y="3976695"/>
            <a:ext cx="2592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Bainbridge et al. 2012</a:t>
            </a:r>
            <a:endParaRPr lang="en-A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959493" y="6459579"/>
            <a:ext cx="1716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err="1" smtClean="0"/>
              <a:t>Climateshifts</a:t>
            </a:r>
            <a:endParaRPr lang="en-A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8882"/>
            <a:ext cx="7772400" cy="1168416"/>
          </a:xfrm>
        </p:spPr>
        <p:txBody>
          <a:bodyPr/>
          <a:lstStyle/>
          <a:p>
            <a:r>
              <a:rPr lang="en-AU" dirty="0" smtClean="0"/>
              <a:t>History of management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57298"/>
            <a:ext cx="7772400" cy="4638702"/>
          </a:xfrm>
        </p:spPr>
        <p:txBody>
          <a:bodyPr/>
          <a:lstStyle/>
          <a:p>
            <a:r>
              <a:rPr lang="en-AU" sz="2400" dirty="0" smtClean="0"/>
              <a:t>Marine Park Act – 1975</a:t>
            </a:r>
          </a:p>
          <a:p>
            <a:r>
              <a:rPr lang="en-AU" sz="2400" dirty="0" smtClean="0"/>
              <a:t>Great Barrier Reef Marine Park Authority – established 1975</a:t>
            </a:r>
          </a:p>
          <a:p>
            <a:r>
              <a:rPr lang="en-AU" sz="2400" dirty="0" smtClean="0"/>
              <a:t>AIMS established – 1972</a:t>
            </a:r>
          </a:p>
          <a:p>
            <a:r>
              <a:rPr lang="en-AU" sz="2400" dirty="0" smtClean="0"/>
              <a:t>Zoning complete by about 1990</a:t>
            </a:r>
          </a:p>
          <a:p>
            <a:r>
              <a:rPr lang="en-AU" sz="2400" dirty="0" smtClean="0"/>
              <a:t>Plans of </a:t>
            </a:r>
            <a:r>
              <a:rPr lang="en-AU" sz="2400" dirty="0" smtClean="0"/>
              <a:t>management</a:t>
            </a:r>
          </a:p>
          <a:p>
            <a:r>
              <a:rPr lang="en-AU" sz="2400" dirty="0" smtClean="0"/>
              <a:t>Pesticide management through APVMA</a:t>
            </a:r>
            <a:endParaRPr lang="en-AU" sz="2400" dirty="0" smtClean="0"/>
          </a:p>
          <a:p>
            <a:pPr>
              <a:buNone/>
            </a:pPr>
            <a:endParaRPr lang="en-AU" sz="24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AU" sz="2400" dirty="0" smtClean="0">
                <a:solidFill>
                  <a:srgbClr val="FFFF00"/>
                </a:solidFill>
              </a:rPr>
              <a:t>However management over the first 20 years focussed largely on tourism and exclusion of fishing only in the small area of no-take zones. Traditional fisheries management prevailed as well by the Qld. Gov.</a:t>
            </a:r>
            <a:endParaRPr lang="en-AU" sz="2400" dirty="0" smtClean="0"/>
          </a:p>
          <a:p>
            <a:endParaRPr lang="en-A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/>
              <a:t>What about management of fishing, water quality and climate change?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400" dirty="0" smtClean="0"/>
              <a:t>More intensive fishing management with trawl management planning in about 2000 and the rezoning of 2004</a:t>
            </a:r>
          </a:p>
          <a:p>
            <a:r>
              <a:rPr lang="en-AU" sz="2400" dirty="0" smtClean="0"/>
              <a:t>Reef Plan first implemented through the Australian Government’s Reef Rescue starting in 2008 and the Queensland Government’s Reef Protection Package in </a:t>
            </a:r>
            <a:r>
              <a:rPr lang="en-AU" sz="2400" dirty="0" smtClean="0"/>
              <a:t>2009/10 (Brodie et al. 2011,2012)</a:t>
            </a:r>
            <a:endParaRPr lang="en-AU" sz="2400" dirty="0" smtClean="0"/>
          </a:p>
          <a:p>
            <a:r>
              <a:rPr lang="en-AU" sz="2400" dirty="0" smtClean="0"/>
              <a:t>Climate change management </a:t>
            </a:r>
            <a:r>
              <a:rPr lang="en-AU" sz="2400" dirty="0" smtClean="0"/>
              <a:t>??</a:t>
            </a:r>
          </a:p>
          <a:p>
            <a:r>
              <a:rPr lang="en-AU" sz="2400" dirty="0" smtClean="0"/>
              <a:t>Pesticide management through APVMA ineffective (King et al. 2012) </a:t>
            </a:r>
            <a:endParaRPr lang="en-AU" sz="2400" dirty="0" smtClean="0"/>
          </a:p>
          <a:p>
            <a:pPr>
              <a:buNone/>
            </a:pPr>
            <a:endParaRPr lang="en-A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"/>
            <a:ext cx="7772400" cy="1274732"/>
          </a:xfrm>
        </p:spPr>
        <p:txBody>
          <a:bodyPr/>
          <a:lstStyle/>
          <a:p>
            <a:r>
              <a:rPr lang="en-AU" sz="3600" dirty="0" smtClean="0"/>
              <a:t>Status of GBRWHA and water quality</a:t>
            </a:r>
            <a:endParaRPr lang="en-AU" sz="3600" dirty="0"/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5195"/>
            <a:ext cx="9143999" cy="4930806"/>
          </a:xfrm>
        </p:spPr>
        <p:txBody>
          <a:bodyPr/>
          <a:lstStyle/>
          <a:p>
            <a:pPr>
              <a:buNone/>
            </a:pPr>
            <a:r>
              <a:rPr lang="en-AU" sz="18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Scientific consensus statement </a:t>
            </a:r>
            <a:r>
              <a:rPr lang="en-AU" sz="1800" b="1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on water </a:t>
            </a:r>
            <a:r>
              <a:rPr lang="en-AU" sz="18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quality in the </a:t>
            </a:r>
            <a:r>
              <a:rPr lang="en-AU" sz="1800" b="1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Great Barrier Reef (Brodie et al 2008)</a:t>
            </a:r>
          </a:p>
          <a:p>
            <a:pPr>
              <a:buNone/>
            </a:pPr>
            <a:endParaRPr lang="en-AU" sz="1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 </a:t>
            </a:r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discharged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rivers to the GBR continues to be of </a:t>
            </a:r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poor quality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many locations.</a:t>
            </a:r>
          </a:p>
          <a:p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Land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derived contaminants, including suspended </a:t>
            </a:r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sediments, nutrients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pesticides are present in the GBR at </a:t>
            </a:r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concentrations likely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cause environmental harm.</a:t>
            </a:r>
          </a:p>
          <a:p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strengthened evidence of the causal relationship </a:t>
            </a:r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water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 and coastal and marine ecosystem health.</a:t>
            </a:r>
          </a:p>
          <a:p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of freshwater ecosystems is impaired by agricultural </a:t>
            </a:r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land use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hydrological change, riparian degradation and weed infestation</a:t>
            </a:r>
          </a:p>
          <a:p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Current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management interventions are not effectively solving </a:t>
            </a:r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problem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Climate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change and major land use change will have </a:t>
            </a:r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confounding influences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GBR health.</a:t>
            </a:r>
          </a:p>
          <a:p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Effective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science coordination to collate, synthesise and </a:t>
            </a:r>
            <a:r>
              <a:rPr lang="en-AU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integrate disparate </a:t>
            </a:r>
            <a:r>
              <a:rPr lang="en-AU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knowledge across disciplines is urgently needed.</a:t>
            </a:r>
            <a:endParaRPr lang="en-A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46031" y="5911884"/>
            <a:ext cx="8397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FFF00"/>
                </a:solidFill>
              </a:rPr>
              <a:t>A revised and updated Consensus Statement is in preparation over the next 6 months.</a:t>
            </a:r>
            <a:endParaRPr lang="en-A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"/>
            <a:ext cx="7772400" cy="1128680"/>
          </a:xfrm>
        </p:spPr>
        <p:txBody>
          <a:bodyPr/>
          <a:lstStyle/>
          <a:p>
            <a:r>
              <a:rPr lang="en-AU" sz="3600" dirty="0" smtClean="0"/>
              <a:t>Water quality management </a:t>
            </a:r>
            <a:r>
              <a:rPr lang="en-AU" sz="3600" dirty="0"/>
              <a:t>response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3465" y="1238221"/>
            <a:ext cx="8690095" cy="4857780"/>
          </a:xfrm>
        </p:spPr>
        <p:txBody>
          <a:bodyPr/>
          <a:lstStyle/>
          <a:p>
            <a:r>
              <a:rPr lang="en-AU" sz="1600" b="1" dirty="0" smtClean="0"/>
              <a:t>Research program 1980 – 1990 (moderate funding &amp; effort) and 1990 – 2000 (high funding &amp; effort)</a:t>
            </a:r>
          </a:p>
          <a:p>
            <a:r>
              <a:rPr lang="en-AU" sz="1600" b="1" dirty="0" smtClean="0"/>
              <a:t>First consensus statement – Williams et al. 2001</a:t>
            </a:r>
          </a:p>
          <a:p>
            <a:r>
              <a:rPr lang="en-AU" sz="1600" b="1" dirty="0" smtClean="0"/>
              <a:t>Water Quality Action Plan (Brodie et al 2001) – follows decades of research and monitoring</a:t>
            </a:r>
          </a:p>
          <a:p>
            <a:r>
              <a:rPr lang="en-AU" sz="1600" b="1" dirty="0" smtClean="0"/>
              <a:t>Sewage discharges relatively effectively managed (at least in terms of nutrients) in the 1990s. </a:t>
            </a:r>
          </a:p>
          <a:p>
            <a:r>
              <a:rPr lang="en-AU" sz="1600" b="1" dirty="0" smtClean="0"/>
              <a:t>Reef </a:t>
            </a:r>
            <a:r>
              <a:rPr lang="en-AU" sz="1600" b="1" dirty="0"/>
              <a:t>Water Quality Protection </a:t>
            </a:r>
            <a:r>
              <a:rPr lang="en-AU" sz="1600" b="1" dirty="0" smtClean="0"/>
              <a:t>Plan (RWQPP) 2003: Joint Australian and Queensland State governments plan.</a:t>
            </a:r>
            <a:endParaRPr lang="en-AU" sz="1600" b="1" dirty="0"/>
          </a:p>
          <a:p>
            <a:r>
              <a:rPr lang="en-AU" sz="1600" b="1" dirty="0" smtClean="0"/>
              <a:t>	“</a:t>
            </a:r>
            <a:r>
              <a:rPr lang="en-AU" sz="1600" b="1" dirty="0"/>
              <a:t>halt and reverse the decline in water quality entering the Reef within ten years</a:t>
            </a:r>
            <a:r>
              <a:rPr lang="en-AU" sz="1600" b="1" dirty="0" smtClean="0"/>
              <a:t>”</a:t>
            </a:r>
          </a:p>
          <a:p>
            <a:r>
              <a:rPr lang="en-AU" sz="1600" b="1" dirty="0" smtClean="0"/>
              <a:t>Regional water quality improvement plans (2005 – 2008)</a:t>
            </a:r>
          </a:p>
          <a:p>
            <a:r>
              <a:rPr lang="en-AU" sz="1600" b="1" dirty="0" err="1" smtClean="0"/>
              <a:t>ReefPlan</a:t>
            </a:r>
            <a:r>
              <a:rPr lang="en-AU" sz="1600" b="1" dirty="0" smtClean="0"/>
              <a:t> 2009: Updated version of RWQPP with more definite targets and actions</a:t>
            </a:r>
          </a:p>
          <a:p>
            <a:r>
              <a:rPr lang="en-AU" sz="1600" b="1" dirty="0" smtClean="0"/>
              <a:t>Reef Rescue (2008): Australian Government voluntary incentive based program ($200M) over 5 years for on-ground works, monitoring, research and partnerships</a:t>
            </a:r>
          </a:p>
          <a:p>
            <a:r>
              <a:rPr lang="en-AU" sz="1600" b="1" dirty="0" smtClean="0"/>
              <a:t>Great Barrier Reef Protection Amendment Act  2009: Queensland Government regulatory regime to improve water quality for the GBR</a:t>
            </a:r>
          </a:p>
          <a:p>
            <a:endParaRPr lang="en-AU" sz="1600" b="1" dirty="0" smtClean="0"/>
          </a:p>
          <a:p>
            <a:r>
              <a:rPr lang="en-AU" sz="1600" b="1" dirty="0" smtClean="0">
                <a:solidFill>
                  <a:srgbClr val="FFFF00"/>
                </a:solidFill>
              </a:rPr>
              <a:t>So ~30 years to get from beginning of research and monitoring to effective management!</a:t>
            </a:r>
            <a:r>
              <a:rPr lang="en-AU" sz="1600" b="1" dirty="0" smtClean="0"/>
              <a:t> </a:t>
            </a:r>
            <a:endParaRPr lang="en-AU" sz="1600" b="1" dirty="0"/>
          </a:p>
          <a:p>
            <a:pPr>
              <a:buFont typeface="Times" pitchFamily="18" charset="0"/>
              <a:buNone/>
            </a:pP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5395"/>
            <a:ext cx="8458200" cy="1427205"/>
          </a:xfrm>
        </p:spPr>
        <p:txBody>
          <a:bodyPr/>
          <a:lstStyle/>
          <a:p>
            <a:r>
              <a:rPr lang="en-AU" sz="3600" dirty="0" smtClean="0"/>
              <a:t>WQ issues in the coastal areas often outside the GBRMP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 smtClean="0"/>
              <a:t>Different pollutants – toxic metals (from ports, coastal industry), Endocrine Disrupting Chemicals (</a:t>
            </a:r>
            <a:r>
              <a:rPr lang="en-AU" sz="2000" dirty="0" err="1" smtClean="0"/>
              <a:t>e.g.pesticides</a:t>
            </a:r>
            <a:r>
              <a:rPr lang="en-AU" sz="2000" dirty="0" smtClean="0"/>
              <a:t> - atrazine, sewage effluent, - various organic  chemicals), pharmaceuticals, petroleum hydrocarbons, coal dust, anti-</a:t>
            </a:r>
            <a:r>
              <a:rPr lang="en-AU" sz="2000" dirty="0" err="1" smtClean="0"/>
              <a:t>foulants</a:t>
            </a:r>
            <a:r>
              <a:rPr lang="en-AU" sz="2000" dirty="0" smtClean="0"/>
              <a:t> (e.g. TBT- Hay Point case), </a:t>
            </a:r>
            <a:r>
              <a:rPr lang="en-AU" sz="2000" dirty="0" err="1" smtClean="0"/>
              <a:t>nanoparticles</a:t>
            </a:r>
            <a:endParaRPr lang="en-AU" sz="2000" dirty="0" smtClean="0"/>
          </a:p>
          <a:p>
            <a:r>
              <a:rPr lang="en-AU" sz="2000" dirty="0" smtClean="0"/>
              <a:t>Different industries/landuses (besides agriculture) – ports shipping, urban, heavy industry, fish cage culture</a:t>
            </a:r>
            <a:r>
              <a:rPr lang="en-AU" dirty="0" smtClean="0"/>
              <a:t>.</a:t>
            </a:r>
          </a:p>
          <a:p>
            <a:r>
              <a:rPr lang="en-AU" sz="2000" dirty="0" smtClean="0"/>
              <a:t>Poorly flushed waters  (estuaries, bays, ‘narrows’), pollutant entry often in low river flow conditions</a:t>
            </a:r>
          </a:p>
          <a:p>
            <a:r>
              <a:rPr lang="en-AU" sz="2000" dirty="0" smtClean="0"/>
              <a:t>Adjacent freshwater systems (rivers, wetlands) also under threat from multiple water quality impacts (and other impacts) and vitally connected to the GBRWHA but little concern or management response.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Management of the ‘outside the MP’ WHA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AU" dirty="0" smtClean="0"/>
              <a:t>Need for an integrated management regime for this area as for the GBRMP.</a:t>
            </a:r>
          </a:p>
          <a:p>
            <a:pPr>
              <a:buNone/>
            </a:pPr>
            <a:r>
              <a:rPr lang="en-AU" dirty="0" smtClean="0"/>
              <a:t>However some sections may have to be ‘sacrificed’ for development but these areas need to be centralised into a few hubs and then still managed as well as possible.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has management failed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 smtClean="0"/>
              <a:t>Early emphasis on tourism management – which was not the main issue.</a:t>
            </a:r>
          </a:p>
          <a:p>
            <a:r>
              <a:rPr lang="en-AU" sz="2000" dirty="0" smtClean="0"/>
              <a:t>Fishing only comprehensively managed by 2005</a:t>
            </a:r>
          </a:p>
          <a:p>
            <a:r>
              <a:rPr lang="en-AU" sz="2000" dirty="0" smtClean="0"/>
              <a:t>Terrestrial runoff only managed by </a:t>
            </a:r>
            <a:r>
              <a:rPr lang="en-AU" sz="2000" dirty="0" smtClean="0"/>
              <a:t>2009</a:t>
            </a:r>
          </a:p>
          <a:p>
            <a:r>
              <a:rPr lang="en-AU" sz="2000" dirty="0" smtClean="0"/>
              <a:t>Pesticide management still an issue due to ineffectiveness of APVMA</a:t>
            </a:r>
            <a:endParaRPr lang="en-AU" sz="2000" dirty="0" smtClean="0"/>
          </a:p>
          <a:p>
            <a:r>
              <a:rPr lang="en-AU" sz="2000" dirty="0" smtClean="0"/>
              <a:t>Climate change not managed at all</a:t>
            </a:r>
          </a:p>
          <a:p>
            <a:r>
              <a:rPr lang="en-AU" sz="2000" dirty="0" smtClean="0"/>
              <a:t>Coastal development poorly managed  and in contrast to other issues management seems to be getting worse e.g. Gladstone Port</a:t>
            </a:r>
          </a:p>
          <a:p>
            <a:r>
              <a:rPr lang="en-AU" sz="2000" dirty="0" smtClean="0"/>
              <a:t>Difficulties of getting scientific consensus, political agreement , organizational structure and a funded management response.</a:t>
            </a:r>
            <a:endParaRPr lang="en-AU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20713"/>
            <a:ext cx="7772400" cy="1143000"/>
          </a:xfrm>
        </p:spPr>
        <p:txBody>
          <a:bodyPr/>
          <a:lstStyle/>
          <a:p>
            <a:r>
              <a:rPr lang="en-AU" dirty="0" smtClean="0"/>
              <a:t>Conclusions – prognosis for the GBR</a:t>
            </a:r>
            <a:endParaRPr lang="en-AU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AU" sz="2400" dirty="0" smtClean="0"/>
          </a:p>
          <a:p>
            <a:pPr>
              <a:lnSpc>
                <a:spcPct val="80000"/>
              </a:lnSpc>
            </a:pPr>
            <a:r>
              <a:rPr lang="en-AU" sz="2400" dirty="0" smtClean="0">
                <a:solidFill>
                  <a:schemeClr val="tx2"/>
                </a:solidFill>
              </a:rPr>
              <a:t>Poor in the face of further COTs, bleaching, increased extreme weather, increasing coastal development</a:t>
            </a:r>
          </a:p>
          <a:p>
            <a:pPr>
              <a:lnSpc>
                <a:spcPct val="80000"/>
              </a:lnSpc>
            </a:pPr>
            <a:r>
              <a:rPr lang="en-AU" sz="2400" dirty="0" smtClean="0">
                <a:solidFill>
                  <a:schemeClr val="tx2"/>
                </a:solidFill>
              </a:rPr>
              <a:t>Hence the need to continue the things we can do – terrestrial runoff management; enforcing the zoning; better coastal management – improved resilience</a:t>
            </a:r>
          </a:p>
          <a:p>
            <a:pPr>
              <a:lnSpc>
                <a:spcPct val="80000"/>
              </a:lnSpc>
            </a:pPr>
            <a:r>
              <a:rPr lang="en-AU" sz="2400" dirty="0" smtClean="0">
                <a:solidFill>
                  <a:schemeClr val="tx2"/>
                </a:solidFill>
              </a:rPr>
              <a:t>GBRWHA managed as a unit and not </a:t>
            </a:r>
            <a:r>
              <a:rPr lang="en-AU" sz="2400" smtClean="0">
                <a:solidFill>
                  <a:schemeClr val="tx2"/>
                </a:solidFill>
              </a:rPr>
              <a:t>in </a:t>
            </a:r>
            <a:r>
              <a:rPr lang="en-AU" sz="2400" smtClean="0">
                <a:solidFill>
                  <a:schemeClr val="tx2"/>
                </a:solidFill>
              </a:rPr>
              <a:t>several</a:t>
            </a:r>
            <a:r>
              <a:rPr lang="en-AU" sz="2400" smtClean="0">
                <a:solidFill>
                  <a:schemeClr val="tx2"/>
                </a:solidFill>
              </a:rPr>
              <a:t> </a:t>
            </a:r>
            <a:r>
              <a:rPr lang="en-AU" sz="2400" dirty="0" smtClean="0">
                <a:solidFill>
                  <a:schemeClr val="tx2"/>
                </a:solidFill>
              </a:rPr>
              <a:t>parts as happens now. Need for ecosystem based management.</a:t>
            </a:r>
          </a:p>
          <a:p>
            <a:pPr>
              <a:lnSpc>
                <a:spcPct val="80000"/>
              </a:lnSpc>
            </a:pPr>
            <a:endParaRPr lang="en-AU" sz="2400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AU" sz="2400" dirty="0" smtClean="0">
                <a:solidFill>
                  <a:srgbClr val="FFFF00"/>
                </a:solidFill>
              </a:rPr>
              <a:t>				</a:t>
            </a:r>
            <a:endParaRPr lang="en-A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lm Seas">
  <a:themeElements>
    <a:clrScheme name="Calm Seas 1">
      <a:dk1>
        <a:srgbClr val="010199"/>
      </a:dk1>
      <a:lt1>
        <a:srgbClr val="FFFFFF"/>
      </a:lt1>
      <a:dk2>
        <a:srgbClr val="A2B3DD"/>
      </a:dk2>
      <a:lt2>
        <a:srgbClr val="FFFFFF"/>
      </a:lt2>
      <a:accent1>
        <a:srgbClr val="33CCCC"/>
      </a:accent1>
      <a:accent2>
        <a:srgbClr val="00C600"/>
      </a:accent2>
      <a:accent3>
        <a:srgbClr val="CED6EB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Calm Sea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ヒラギノ角ゴ Pro W3" pitchFamily="1" charset="-128"/>
          </a:defRPr>
        </a:defPPr>
      </a:lstStyle>
    </a:lnDef>
  </a:objectDefaults>
  <a:extraClrSchemeLst>
    <a:extraClrScheme>
      <a:clrScheme name="Calm Seas 1">
        <a:dk1>
          <a:srgbClr val="010199"/>
        </a:dk1>
        <a:lt1>
          <a:srgbClr val="FFFFFF"/>
        </a:lt1>
        <a:dk2>
          <a:srgbClr val="A2B3DD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CED6EB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lm Seas 2">
        <a:dk1>
          <a:srgbClr val="000066"/>
        </a:dk1>
        <a:lt1>
          <a:srgbClr val="FFFFFF"/>
        </a:lt1>
        <a:dk2>
          <a:srgbClr val="A2B3DD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CED6EB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lm Seas 3">
        <a:dk1>
          <a:srgbClr val="000000"/>
        </a:dk1>
        <a:lt1>
          <a:srgbClr val="FFFFFF"/>
        </a:lt1>
        <a:dk2>
          <a:srgbClr val="A2B3DD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CED6EB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lm Seas 4">
        <a:dk1>
          <a:srgbClr val="003366"/>
        </a:dk1>
        <a:lt1>
          <a:srgbClr val="FFFFFF"/>
        </a:lt1>
        <a:dk2>
          <a:srgbClr val="A2B3DD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CED6EB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4550</TotalTime>
  <Words>1105</Words>
  <Application>Microsoft Office PowerPoint</Application>
  <PresentationFormat>On-screen Show (4:3)</PresentationFormat>
  <Paragraphs>108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Calm Seas</vt:lpstr>
      <vt:lpstr>Management of the Great Barrier Reef: A success? </vt:lpstr>
      <vt:lpstr>Answer</vt:lpstr>
      <vt:lpstr>Great Barrier Reef WHA, Marine Park and   Catchment Area</vt:lpstr>
      <vt:lpstr>Status of the GBR (from Brodie and Waterhouse 2012)</vt:lpstr>
      <vt:lpstr>Coral cover decline</vt:lpstr>
      <vt:lpstr>Seagrass and dugong (and turtle?) decline</vt:lpstr>
      <vt:lpstr>Crown of thorns starfish again</vt:lpstr>
      <vt:lpstr>What are the proven issues?</vt:lpstr>
      <vt:lpstr>History of management</vt:lpstr>
      <vt:lpstr>What about management of fishing, water quality and climate change?</vt:lpstr>
      <vt:lpstr>Status of GBRWHA and water quality</vt:lpstr>
      <vt:lpstr>Water quality management response</vt:lpstr>
      <vt:lpstr>WQ issues in the coastal areas often outside the GBRMP</vt:lpstr>
      <vt:lpstr>Management of the ‘outside the MP’ WHA</vt:lpstr>
      <vt:lpstr>Why has management failed</vt:lpstr>
      <vt:lpstr>Conclusions – prognosis for the GBR</vt:lpstr>
    </vt:vector>
  </TitlesOfParts>
  <Company>Russell Kelley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Russell Kelley</dc:creator>
  <cp:lastModifiedBy>gejeb</cp:lastModifiedBy>
  <cp:revision>599</cp:revision>
  <dcterms:created xsi:type="dcterms:W3CDTF">2006-03-12T03:30:39Z</dcterms:created>
  <dcterms:modified xsi:type="dcterms:W3CDTF">2012-07-08T15:49:47Z</dcterms:modified>
</cp:coreProperties>
</file>